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logger Bold" panose="020B0604020202020204" charset="0"/>
      <p:regular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  <p:embeddedFont>
      <p:font typeface="Times New Roman" panose="02020603050405020304" pitchFamily="18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89123" autoAdjust="0"/>
  </p:normalViewPr>
  <p:slideViewPr>
    <p:cSldViewPr>
      <p:cViewPr varScale="1">
        <p:scale>
          <a:sx n="64" d="100"/>
          <a:sy n="64" d="100"/>
        </p:scale>
        <p:origin x="13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47.png"/><Relationship Id="rId4" Type="http://schemas.openxmlformats.org/officeDocument/2006/relationships/image" Target="../media/image3.sv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3.svg"/><Relationship Id="rId9" Type="http://schemas.openxmlformats.org/officeDocument/2006/relationships/image" Target="../media/image60.png"/><Relationship Id="rId1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69.png"/><Relationship Id="rId10" Type="http://schemas.openxmlformats.org/officeDocument/2006/relationships/image" Target="../media/image65.svg"/><Relationship Id="rId4" Type="http://schemas.openxmlformats.org/officeDocument/2006/relationships/image" Target="../media/image3.sv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2.png"/><Relationship Id="rId5" Type="http://schemas.openxmlformats.org/officeDocument/2006/relationships/image" Target="../media/image4.png"/><Relationship Id="rId15" Type="http://schemas.openxmlformats.org/officeDocument/2006/relationships/image" Target="../media/image75.png"/><Relationship Id="rId10" Type="http://schemas.openxmlformats.org/officeDocument/2006/relationships/image" Target="../media/image71.svg"/><Relationship Id="rId4" Type="http://schemas.openxmlformats.org/officeDocument/2006/relationships/image" Target="../media/image3.sv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80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8.svg"/><Relationship Id="rId5" Type="http://schemas.openxmlformats.org/officeDocument/2006/relationships/image" Target="../media/image4.pn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svg"/><Relationship Id="rId10" Type="http://schemas.openxmlformats.org/officeDocument/2006/relationships/image" Target="../media/image16.jpeg"/><Relationship Id="rId19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4.png"/><Relationship Id="rId10" Type="http://schemas.openxmlformats.org/officeDocument/2006/relationships/image" Target="../media/image31.svg"/><Relationship Id="rId4" Type="http://schemas.openxmlformats.org/officeDocument/2006/relationships/image" Target="../media/image8.svg"/><Relationship Id="rId9" Type="http://schemas.openxmlformats.org/officeDocument/2006/relationships/image" Target="../media/image30.png"/><Relationship Id="rId1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5674" y="178829"/>
            <a:ext cx="3185123" cy="3703632"/>
          </a:xfrm>
          <a:custGeom>
            <a:avLst/>
            <a:gdLst/>
            <a:ahLst/>
            <a:cxnLst/>
            <a:rect l="l" t="t" r="r" b="b"/>
            <a:pathLst>
              <a:path w="3185123" h="3703632">
                <a:moveTo>
                  <a:pt x="0" y="0"/>
                </a:moveTo>
                <a:lnTo>
                  <a:pt x="3185123" y="0"/>
                </a:lnTo>
                <a:lnTo>
                  <a:pt x="318512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696" y="769099"/>
            <a:ext cx="3180494" cy="3703632"/>
          </a:xfrm>
          <a:custGeom>
            <a:avLst/>
            <a:gdLst/>
            <a:ahLst/>
            <a:cxnLst/>
            <a:rect l="l" t="t" r="r" b="b"/>
            <a:pathLst>
              <a:path w="3180494" h="3703632">
                <a:moveTo>
                  <a:pt x="0" y="0"/>
                </a:moveTo>
                <a:lnTo>
                  <a:pt x="3180493" y="0"/>
                </a:lnTo>
                <a:lnTo>
                  <a:pt x="318049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644" y="381681"/>
            <a:ext cx="1995715" cy="2182449"/>
          </a:xfrm>
          <a:custGeom>
            <a:avLst/>
            <a:gdLst/>
            <a:ahLst/>
            <a:cxnLst/>
            <a:rect l="l" t="t" r="r" b="b"/>
            <a:pathLst>
              <a:path w="1995715" h="2182449">
                <a:moveTo>
                  <a:pt x="0" y="0"/>
                </a:moveTo>
                <a:lnTo>
                  <a:pt x="1995715" y="0"/>
                </a:lnTo>
                <a:lnTo>
                  <a:pt x="1995715" y="2182448"/>
                </a:lnTo>
                <a:lnTo>
                  <a:pt x="0" y="218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82172" y="386715"/>
            <a:ext cx="892365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POLITECHNIKA ŚWIĘTOKRZYSKA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3643" y="1000125"/>
            <a:ext cx="1002071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WYDZIAŁ ELEKTROTECHNIKI, AUTOMATYKI I INFORMATYKI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909" y="2005965"/>
            <a:ext cx="1236818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KIERUNEK: INFORMATYKA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3643" y="4327977"/>
            <a:ext cx="1002071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PRACA DYPLOMOWA INŻYNIERSKA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0304" y="5105400"/>
            <a:ext cx="10827392" cy="14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999">
                <a:solidFill>
                  <a:srgbClr val="F9F5F4"/>
                </a:solidFill>
                <a:latin typeface="Times New Roman Bold"/>
              </a:rPr>
              <a:t>Aplikacja kinowa z dostępem do filmów w trybie on-line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4151" y="7762874"/>
            <a:ext cx="763619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Promotor: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dr inż. Ludomir Tuszyński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40655" y="7762874"/>
            <a:ext cx="471864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Wykonał: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Michał Kaczor, 091268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67451" y="9511664"/>
            <a:ext cx="555309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"/>
              </a:rPr>
              <a:t>Kielce,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227" y="-733938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1740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7418" y="2723459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485" y="441851"/>
            <a:ext cx="2680079" cy="5432593"/>
            <a:chOff x="0" y="0"/>
            <a:chExt cx="93980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62586" y="441851"/>
            <a:ext cx="2680079" cy="5432593"/>
            <a:chOff x="0" y="0"/>
            <a:chExt cx="93980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176040" y="441851"/>
            <a:ext cx="2680079" cy="5432593"/>
            <a:chOff x="0" y="0"/>
            <a:chExt cx="93980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616" b="-61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7375" y="4604078"/>
            <a:ext cx="2680079" cy="5432593"/>
            <a:chOff x="0" y="0"/>
            <a:chExt cx="9398000" cy="19050000"/>
          </a:xfrm>
        </p:grpSpPr>
        <p:sp>
          <p:nvSpPr>
            <p:cNvPr id="16" name="Freeform 1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490476" y="4604078"/>
            <a:ext cx="2680079" cy="5432593"/>
            <a:chOff x="0" y="0"/>
            <a:chExt cx="9398000" cy="19050000"/>
          </a:xfrm>
        </p:grpSpPr>
        <p:sp>
          <p:nvSpPr>
            <p:cNvPr id="19" name="Freeform 19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490" b="-49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503931" y="4604078"/>
            <a:ext cx="2680079" cy="5432593"/>
            <a:chOff x="0" y="0"/>
            <a:chExt cx="9398000" cy="19050000"/>
          </a:xfrm>
        </p:grpSpPr>
        <p:sp>
          <p:nvSpPr>
            <p:cNvPr id="22" name="Freeform 2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057418" y="936116"/>
            <a:ext cx="754619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REALIZACJA APLIKACJI</a:t>
            </a:r>
          </a:p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10/15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54402" y="6112975"/>
            <a:ext cx="249644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SALDO KONTA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6726" y="3768121"/>
            <a:ext cx="382431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HISTORIA TRANSAKCJI</a:t>
            </a:r>
          </a:p>
        </p:txBody>
      </p:sp>
      <p:sp>
        <p:nvSpPr>
          <p:cNvPr id="27" name="Freeform 27"/>
          <p:cNvSpPr/>
          <p:nvPr/>
        </p:nvSpPr>
        <p:spPr>
          <a:xfrm>
            <a:off x="504432" y="8111598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485" y="8579288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52369" y="8111598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297422" y="8579288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227" y="6619846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455525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50309" y="120041"/>
            <a:ext cx="3164665" cy="6414861"/>
            <a:chOff x="0" y="0"/>
            <a:chExt cx="9398000" cy="19050000"/>
          </a:xfrm>
        </p:grpSpPr>
        <p:sp>
          <p:nvSpPr>
            <p:cNvPr id="6" name="Freeform 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7"/>
              <a:stretch>
                <a:fillRect t="-616" b="-61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8723" y="3577438"/>
            <a:ext cx="3206570" cy="6499805"/>
            <a:chOff x="0" y="0"/>
            <a:chExt cx="9398000" cy="19050000"/>
          </a:xfrm>
        </p:grpSpPr>
        <p:sp>
          <p:nvSpPr>
            <p:cNvPr id="9" name="Freeform 9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758669" y="3577438"/>
            <a:ext cx="3206570" cy="6499805"/>
            <a:chOff x="0" y="0"/>
            <a:chExt cx="9398000" cy="19050000"/>
          </a:xfrm>
        </p:grpSpPr>
        <p:sp>
          <p:nvSpPr>
            <p:cNvPr id="12" name="Freeform 1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0"/>
              <a:stretch>
                <a:fillRect t="-616" b="-61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910364" y="120041"/>
            <a:ext cx="3206570" cy="6499805"/>
            <a:chOff x="0" y="0"/>
            <a:chExt cx="93980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984628" y="120041"/>
            <a:ext cx="3164665" cy="6414861"/>
            <a:chOff x="0" y="0"/>
            <a:chExt cx="93980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616" b="-61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218723" y="2431129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002617" y="2836544"/>
            <a:ext cx="1152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CZATY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8723" y="647700"/>
            <a:ext cx="7546196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6000" dirty="0">
                <a:solidFill>
                  <a:srgbClr val="FFFFFF"/>
                </a:solidFill>
                <a:latin typeface="Blogger Bold"/>
              </a:rPr>
              <a:t>R</a:t>
            </a:r>
            <a:r>
              <a:rPr lang="pl-PL" sz="6000" dirty="0">
                <a:solidFill>
                  <a:srgbClr val="FFFFFF"/>
                </a:solidFill>
                <a:latin typeface="Blogger Bold"/>
              </a:rPr>
              <a:t>EALIZACJA APLIKACJI</a:t>
            </a:r>
            <a:endParaRPr lang="en-US" sz="6000" dirty="0">
              <a:solidFill>
                <a:srgbClr val="FFFFFF"/>
              </a:solidFill>
              <a:latin typeface="Blogger Bold"/>
            </a:endParaRPr>
          </a:p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11/15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13197" y="6741616"/>
            <a:ext cx="150454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SHORTS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81886" y="7396794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49" y="0"/>
                </a:lnTo>
                <a:lnTo>
                  <a:pt x="2761649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93468" y="7908586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270187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379" y="3808982"/>
            <a:ext cx="845142" cy="1049273"/>
          </a:xfrm>
          <a:custGeom>
            <a:avLst/>
            <a:gdLst/>
            <a:ahLst/>
            <a:cxnLst/>
            <a:rect l="l" t="t" r="r" b="b"/>
            <a:pathLst>
              <a:path w="845142" h="1049273">
                <a:moveTo>
                  <a:pt x="0" y="0"/>
                </a:moveTo>
                <a:lnTo>
                  <a:pt x="845142" y="0"/>
                </a:lnTo>
                <a:lnTo>
                  <a:pt x="845142" y="1049273"/>
                </a:lnTo>
                <a:lnTo>
                  <a:pt x="0" y="1049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48964" y="222478"/>
            <a:ext cx="3402140" cy="6896229"/>
            <a:chOff x="0" y="0"/>
            <a:chExt cx="93980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848581" y="1194388"/>
            <a:ext cx="3402140" cy="6896229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26160" y="2196382"/>
            <a:ext cx="3402140" cy="689622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225777" y="3168292"/>
            <a:ext cx="3402140" cy="6896229"/>
            <a:chOff x="0" y="0"/>
            <a:chExt cx="93980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1240277"/>
            <a:ext cx="8226173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 12/15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531" y="3751832"/>
            <a:ext cx="4462441" cy="437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Czarna skrzynka to technika testowania, gdzie funkcje systemu są oceniane bez analizy kodu. Tester dostarcza dane wejściowe, obserwuje reakcję systemu i ocenia wyniki, identyfikując błędy i sprawdzając zgodność z oczekiwaniami użytkownika.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89255" y="2125235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TECHNIKA CZARNEJ SKRZYNKI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20696" y="8837495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32278" y="9349286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1234" y="255794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21750" y="3535994"/>
            <a:ext cx="707486" cy="928681"/>
          </a:xfrm>
          <a:custGeom>
            <a:avLst/>
            <a:gdLst/>
            <a:ahLst/>
            <a:cxnLst/>
            <a:rect l="l" t="t" r="r" b="b"/>
            <a:pathLst>
              <a:path w="707486" h="928681">
                <a:moveTo>
                  <a:pt x="0" y="0"/>
                </a:moveTo>
                <a:lnTo>
                  <a:pt x="707486" y="0"/>
                </a:lnTo>
                <a:lnTo>
                  <a:pt x="707486" y="928681"/>
                </a:lnTo>
                <a:lnTo>
                  <a:pt x="0" y="928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1234" y="647700"/>
            <a:ext cx="574642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 13/15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6237" y="2387276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KONTROLA JAKOŚCI DANYCH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82111" y="3478844"/>
            <a:ext cx="5407719" cy="393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Testy jakości danych sprawdzają, czy aplikacja skutecznie waliduje różne rodzaje danych wejściowych, takie jak puste pola formularza, nieprawidłowe dane czy błędy formatu. Celem jest zapewnienie poprawnego zachowania systemu w reakcji na różnorodne scenariusze wprowadzania danych.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33504">
            <a:off x="218688" y="286091"/>
            <a:ext cx="3206570" cy="6499805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71" b="-7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10026">
            <a:off x="7366303" y="1943254"/>
            <a:ext cx="3206570" cy="6499805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5311">
            <a:off x="192111" y="7037097"/>
            <a:ext cx="3206570" cy="6499805"/>
            <a:chOff x="0" y="0"/>
            <a:chExt cx="93980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778786" y="1938592"/>
            <a:ext cx="3206570" cy="6499805"/>
            <a:chOff x="0" y="0"/>
            <a:chExt cx="9398000" cy="19050000"/>
          </a:xfrm>
        </p:grpSpPr>
        <p:sp>
          <p:nvSpPr>
            <p:cNvPr id="20" name="Freeform 20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595182" y="-2260353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49" y="0"/>
                </a:lnTo>
                <a:lnTo>
                  <a:pt x="2761649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206764" y="-1748561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5" y="0"/>
                </a:lnTo>
                <a:lnTo>
                  <a:pt x="2757635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86616" y="229425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75034" y="741217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75807" y="205001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5067" y="2524031"/>
            <a:ext cx="7141079" cy="7141079"/>
          </a:xfrm>
          <a:custGeom>
            <a:avLst/>
            <a:gdLst/>
            <a:ahLst/>
            <a:cxnLst/>
            <a:rect l="l" t="t" r="r" b="b"/>
            <a:pathLst>
              <a:path w="7141079" h="7141079">
                <a:moveTo>
                  <a:pt x="0" y="0"/>
                </a:moveTo>
                <a:lnTo>
                  <a:pt x="7141079" y="0"/>
                </a:lnTo>
                <a:lnTo>
                  <a:pt x="7141079" y="7141079"/>
                </a:lnTo>
                <a:lnTo>
                  <a:pt x="0" y="7141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60329" y="-1861506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71911" y="-1349714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4673" y="3356502"/>
            <a:ext cx="1523691" cy="1064679"/>
          </a:xfrm>
          <a:custGeom>
            <a:avLst/>
            <a:gdLst/>
            <a:ahLst/>
            <a:cxnLst/>
            <a:rect l="l" t="t" r="r" b="b"/>
            <a:pathLst>
              <a:path w="1523691" h="1064679">
                <a:moveTo>
                  <a:pt x="0" y="0"/>
                </a:moveTo>
                <a:lnTo>
                  <a:pt x="1523691" y="0"/>
                </a:lnTo>
                <a:lnTo>
                  <a:pt x="1523691" y="1064679"/>
                </a:lnTo>
                <a:lnTo>
                  <a:pt x="0" y="106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5807" y="4984958"/>
            <a:ext cx="1262286" cy="1219684"/>
          </a:xfrm>
          <a:custGeom>
            <a:avLst/>
            <a:gdLst/>
            <a:ahLst/>
            <a:cxnLst/>
            <a:rect l="l" t="t" r="r" b="b"/>
            <a:pathLst>
              <a:path w="1262286" h="1219684">
                <a:moveTo>
                  <a:pt x="0" y="0"/>
                </a:moveTo>
                <a:lnTo>
                  <a:pt x="1262286" y="0"/>
                </a:lnTo>
                <a:lnTo>
                  <a:pt x="1262286" y="1219684"/>
                </a:lnTo>
                <a:lnTo>
                  <a:pt x="0" y="1219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46501" y="6740296"/>
            <a:ext cx="920898" cy="1247521"/>
          </a:xfrm>
          <a:custGeom>
            <a:avLst/>
            <a:gdLst/>
            <a:ahLst/>
            <a:cxnLst/>
            <a:rect l="l" t="t" r="r" b="b"/>
            <a:pathLst>
              <a:path w="920898" h="1247521">
                <a:moveTo>
                  <a:pt x="0" y="0"/>
                </a:moveTo>
                <a:lnTo>
                  <a:pt x="920898" y="0"/>
                </a:lnTo>
                <a:lnTo>
                  <a:pt x="920898" y="1247521"/>
                </a:lnTo>
                <a:lnTo>
                  <a:pt x="0" y="1247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44044" y="8441487"/>
            <a:ext cx="1174678" cy="1223623"/>
          </a:xfrm>
          <a:custGeom>
            <a:avLst/>
            <a:gdLst/>
            <a:ahLst/>
            <a:cxnLst/>
            <a:rect l="l" t="t" r="r" b="b"/>
            <a:pathLst>
              <a:path w="1174678" h="1223623">
                <a:moveTo>
                  <a:pt x="0" y="0"/>
                </a:moveTo>
                <a:lnTo>
                  <a:pt x="1174678" y="0"/>
                </a:lnTo>
                <a:lnTo>
                  <a:pt x="1174678" y="1223623"/>
                </a:lnTo>
                <a:lnTo>
                  <a:pt x="0" y="12236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44044" y="1038225"/>
            <a:ext cx="10564647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PODSUMOWANIE I WNIOSKI 14/15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70180" y="3677006"/>
            <a:ext cx="6951512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WSPÓŁCZESNA ROZRYWKA W ZASIĘGU RĘKI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70180" y="5382964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EFEKTYWNOŚĆ TECHNOLOGICZNA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70180" y="7157785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BEZPIECZEŃSTWO TO PRIORYTET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70180" y="8932605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SKUTECZNE FUNKCJE UŻYTKOWE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73062" y="917434"/>
            <a:ext cx="2680079" cy="5302997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2624" r="-14262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173062" y="6590742"/>
            <a:ext cx="2680079" cy="5302997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628" r="-11262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033822" y="-1417612"/>
            <a:ext cx="2680079" cy="530299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1" r="-1321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033822" y="4255696"/>
            <a:ext cx="2680079" cy="5302997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2234" r="-2223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9826906" y="964039"/>
            <a:ext cx="2680079" cy="5302997"/>
            <a:chOff x="0" y="0"/>
            <a:chExt cx="2620010" cy="5184140"/>
          </a:xfrm>
        </p:grpSpPr>
        <p:sp>
          <p:nvSpPr>
            <p:cNvPr id="44" name="Freeform 4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49" r="-2249"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9826906" y="6637347"/>
            <a:ext cx="2680079" cy="5302997"/>
            <a:chOff x="0" y="0"/>
            <a:chExt cx="2620010" cy="5184140"/>
          </a:xfrm>
        </p:grpSpPr>
        <p:sp>
          <p:nvSpPr>
            <p:cNvPr id="54" name="Freeform 5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175" r="-4175"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839146" y="963301"/>
            <a:ext cx="6869918" cy="807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DZIĘKUJĘ ZA UWAGĘ </a:t>
            </a:r>
          </a:p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 </a:t>
            </a:r>
          </a:p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ZAPRASZAM DO ZADANWANIA PYTAŃ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82" y="2191471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2778" y="-275213"/>
            <a:ext cx="2185222" cy="2540956"/>
          </a:xfrm>
          <a:custGeom>
            <a:avLst/>
            <a:gdLst/>
            <a:ahLst/>
            <a:cxnLst/>
            <a:rect l="l" t="t" r="r" b="b"/>
            <a:pathLst>
              <a:path w="2185222" h="2540956">
                <a:moveTo>
                  <a:pt x="0" y="0"/>
                </a:moveTo>
                <a:lnTo>
                  <a:pt x="2185222" y="0"/>
                </a:lnTo>
                <a:lnTo>
                  <a:pt x="2185222" y="2540955"/>
                </a:lnTo>
                <a:lnTo>
                  <a:pt x="0" y="2540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95433" y="129754"/>
            <a:ext cx="2182046" cy="2540956"/>
          </a:xfrm>
          <a:custGeom>
            <a:avLst/>
            <a:gdLst/>
            <a:ahLst/>
            <a:cxnLst/>
            <a:rect l="l" t="t" r="r" b="b"/>
            <a:pathLst>
              <a:path w="2182046" h="2540956">
                <a:moveTo>
                  <a:pt x="0" y="0"/>
                </a:moveTo>
                <a:lnTo>
                  <a:pt x="2182046" y="0"/>
                </a:lnTo>
                <a:lnTo>
                  <a:pt x="2182046" y="2540956"/>
                </a:lnTo>
                <a:lnTo>
                  <a:pt x="0" y="2540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01277" y="8242296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PYTANIA I DYSKUSJA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07375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07.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1749742">
            <a:off x="-83491" y="6115669"/>
            <a:ext cx="3176506" cy="6285263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r="-1126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4755337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51832" y="1115077"/>
            <a:ext cx="6490517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SPIS TREŚCI 02/15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4511" y="4422491"/>
            <a:ext cx="2257425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CEL I ZAKRES PRACY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4511" y="3202684"/>
            <a:ext cx="2703699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75460" y="4422491"/>
            <a:ext cx="2699567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MOJA APLIKACJA WŚRÓD INNYCH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75460" y="3202684"/>
            <a:ext cx="2527441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74431" y="4422491"/>
            <a:ext cx="2438201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TECHNOLOGIE I NARZĘDZIA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74431" y="3202684"/>
            <a:ext cx="2255042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7296" y="8242296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TESTY APLIKACJI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97296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05.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98325" y="8242296"/>
            <a:ext cx="258310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PODSUMOWANIE I WNIOSKI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98325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06.</a:t>
            </a:r>
          </a:p>
        </p:txBody>
      </p:sp>
      <p:sp>
        <p:nvSpPr>
          <p:cNvPr id="30" name="Freeform 30"/>
          <p:cNvSpPr/>
          <p:nvPr/>
        </p:nvSpPr>
        <p:spPr>
          <a:xfrm>
            <a:off x="8643701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3439938" flipH="1" flipV="1">
            <a:off x="14386986" y="6057426"/>
            <a:ext cx="2010898" cy="718896"/>
          </a:xfrm>
          <a:custGeom>
            <a:avLst/>
            <a:gdLst/>
            <a:ahLst/>
            <a:cxnLst/>
            <a:rect l="l" t="t" r="r" b="b"/>
            <a:pathLst>
              <a:path w="2010898" h="718896">
                <a:moveTo>
                  <a:pt x="2010898" y="718896"/>
                </a:moveTo>
                <a:lnTo>
                  <a:pt x="0" y="718896"/>
                </a:lnTo>
                <a:lnTo>
                  <a:pt x="0" y="0"/>
                </a:lnTo>
                <a:lnTo>
                  <a:pt x="2010898" y="0"/>
                </a:lnTo>
                <a:lnTo>
                  <a:pt x="2010898" y="71889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0950101" y="6934395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7011022" y="6934395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4184474" y="4422491"/>
            <a:ext cx="241592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 dirty="0">
                <a:solidFill>
                  <a:srgbClr val="FFFFFF"/>
                </a:solidFill>
                <a:latin typeface="Blogger Bold"/>
              </a:rPr>
              <a:t>R</a:t>
            </a:r>
            <a:r>
              <a:rPr lang="pl-PL" sz="2799" dirty="0">
                <a:solidFill>
                  <a:srgbClr val="FFFFFF"/>
                </a:solidFill>
                <a:latin typeface="Blogger Bold"/>
              </a:rPr>
              <a:t>EALIZACJA APLIKACJI</a:t>
            </a:r>
            <a:endParaRPr lang="en-US" sz="2799" dirty="0">
              <a:solidFill>
                <a:srgbClr val="FFFFFF"/>
              </a:solidFill>
              <a:latin typeface="Blogge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184474" y="3202684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04.</a:t>
            </a:r>
          </a:p>
        </p:txBody>
      </p:sp>
      <p:sp>
        <p:nvSpPr>
          <p:cNvPr id="36" name="Freeform 36"/>
          <p:cNvSpPr/>
          <p:nvPr/>
        </p:nvSpPr>
        <p:spPr>
          <a:xfrm>
            <a:off x="12350345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>
            <a:grpSpLocks noChangeAspect="1"/>
          </p:cNvGrpSpPr>
          <p:nvPr/>
        </p:nvGrpSpPr>
        <p:grpSpPr>
          <a:xfrm rot="-1556137">
            <a:off x="16207179" y="7066470"/>
            <a:ext cx="3176506" cy="6285263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12324" r="-11232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073" y="-265582"/>
            <a:ext cx="18760145" cy="10552582"/>
          </a:xfrm>
          <a:custGeom>
            <a:avLst/>
            <a:gdLst/>
            <a:ahLst/>
            <a:cxnLst/>
            <a:rect l="l" t="t" r="r" b="b"/>
            <a:pathLst>
              <a:path w="18760145" h="10552582">
                <a:moveTo>
                  <a:pt x="0" y="0"/>
                </a:moveTo>
                <a:lnTo>
                  <a:pt x="18760146" y="0"/>
                </a:lnTo>
                <a:lnTo>
                  <a:pt x="18760146" y="10552582"/>
                </a:lnTo>
                <a:lnTo>
                  <a:pt x="0" y="105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404" y="6909626"/>
            <a:ext cx="3891921" cy="4525490"/>
          </a:xfrm>
          <a:custGeom>
            <a:avLst/>
            <a:gdLst/>
            <a:ahLst/>
            <a:cxnLst/>
            <a:rect l="l" t="t" r="r" b="b"/>
            <a:pathLst>
              <a:path w="3891921" h="4525490">
                <a:moveTo>
                  <a:pt x="0" y="0"/>
                </a:moveTo>
                <a:lnTo>
                  <a:pt x="3891921" y="0"/>
                </a:lnTo>
                <a:lnTo>
                  <a:pt x="3891921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6983" y="7630880"/>
            <a:ext cx="3886264" cy="4525490"/>
          </a:xfrm>
          <a:custGeom>
            <a:avLst/>
            <a:gdLst/>
            <a:ahLst/>
            <a:cxnLst/>
            <a:rect l="l" t="t" r="r" b="b"/>
            <a:pathLst>
              <a:path w="3886264" h="4525490">
                <a:moveTo>
                  <a:pt x="0" y="0"/>
                </a:moveTo>
                <a:lnTo>
                  <a:pt x="3886264" y="0"/>
                </a:lnTo>
                <a:lnTo>
                  <a:pt x="3886264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9458" y="2158888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9458" y="1048409"/>
            <a:ext cx="9481998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CEL I ZAKRES PRACY 03/15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9458" y="2796685"/>
            <a:ext cx="965616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Celem pracy jest zaprojektowanie i wykonanie internetowej aplikacji kinowej umożliwiającej dostęp do filmów w trybie on-line.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07" y="-879725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9690" y="-533586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8424" y="1726072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1413" y="-885926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38716" y="-539787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4574" y="3060891"/>
            <a:ext cx="11232224" cy="6442668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5630" r="-563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144224" y="867679"/>
            <a:ext cx="13691056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 04/15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9749" y="3752706"/>
            <a:ext cx="5809551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ROSNĄCE ZAINTERESOWANIE STREAMINGIEM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44833" y="4678150"/>
            <a:ext cx="6198303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Dane z Nielsen.com potwierdzają znaczny rozwój popularności platform streamingowych wśród użytkowników telewizji. Wzrost korzystania z usług świadczy o dynamicznych zmianach w preferencjach społeczności. Streaming staje się kluczowym elementem współczesnej rozrywki.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07" y="-879725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9690" y="-533586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8424" y="1874333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73995" y="5423902"/>
            <a:ext cx="3108461" cy="6150625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39644" r="-14542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56428" y="5423902"/>
            <a:ext cx="3108461" cy="6150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l="l" t="t" r="r" b="b"/>
              <a:pathLst>
                <a:path w="4876800" h="225171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blipFill>
              <a:blip r:embed="rId10"/>
              <a:stretch>
                <a:fillRect t="-62204" b="-5449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321302" y="4018272"/>
            <a:ext cx="3645395" cy="7213041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1287" r="-31287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028700" y="1874333"/>
            <a:ext cx="441885" cy="747375"/>
          </a:xfrm>
          <a:custGeom>
            <a:avLst/>
            <a:gdLst/>
            <a:ahLst/>
            <a:cxnLst/>
            <a:rect l="l" t="t" r="r" b="b"/>
            <a:pathLst>
              <a:path w="441885" h="74737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479505" y="1874333"/>
            <a:ext cx="751220" cy="712976"/>
          </a:xfrm>
          <a:custGeom>
            <a:avLst/>
            <a:gdLst/>
            <a:ahLst/>
            <a:cxnLst/>
            <a:rect l="l" t="t" r="r" b="b"/>
            <a:pathLst>
              <a:path w="751220" h="712976">
                <a:moveTo>
                  <a:pt x="0" y="0"/>
                </a:moveTo>
                <a:lnTo>
                  <a:pt x="751220" y="0"/>
                </a:lnTo>
                <a:lnTo>
                  <a:pt x="751220" y="712976"/>
                </a:lnTo>
                <a:lnTo>
                  <a:pt x="0" y="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28700" y="5778507"/>
            <a:ext cx="767136" cy="767136"/>
          </a:xfrm>
          <a:custGeom>
            <a:avLst/>
            <a:gdLst/>
            <a:ahLst/>
            <a:cxnLst/>
            <a:rect l="l" t="t" r="r" b="b"/>
            <a:pathLst>
              <a:path w="767136" h="767136">
                <a:moveTo>
                  <a:pt x="0" y="0"/>
                </a:moveTo>
                <a:lnTo>
                  <a:pt x="767136" y="0"/>
                </a:lnTo>
                <a:lnTo>
                  <a:pt x="767136" y="767136"/>
                </a:lnTo>
                <a:lnTo>
                  <a:pt x="0" y="76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479505" y="5212017"/>
            <a:ext cx="751220" cy="693000"/>
          </a:xfrm>
          <a:custGeom>
            <a:avLst/>
            <a:gdLst/>
            <a:ahLst/>
            <a:cxnLst/>
            <a:rect l="l" t="t" r="r" b="b"/>
            <a:pathLst>
              <a:path w="751220" h="693000">
                <a:moveTo>
                  <a:pt x="0" y="0"/>
                </a:moveTo>
                <a:lnTo>
                  <a:pt x="751220" y="0"/>
                </a:lnTo>
                <a:lnTo>
                  <a:pt x="751220" y="693000"/>
                </a:lnTo>
                <a:lnTo>
                  <a:pt x="0" y="693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6301413" y="-885926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6038716" y="-539787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212372" y="867679"/>
            <a:ext cx="13554759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 05/15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2849055"/>
            <a:ext cx="2930530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ŁATWOŚĆ OBSŁUGI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3253677"/>
            <a:ext cx="462866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Aplikacje tego typu charakteryzują się intuicyjnym interfejsem, zapewniając prostą nawigację dla użytkowników o różnym stopniu zaawansowania.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700251" y="2849055"/>
            <a:ext cx="455904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TRENDY ROZWOJU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10658" y="3253677"/>
            <a:ext cx="5448642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Dynamiczny rozwój oraz wprowadzanie nowości i innowacji zapewnia ciągłe dostosowywanie się do preferencji użytkowników.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8700" y="6694121"/>
            <a:ext cx="3162777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DOSTĘPNOŚĆ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28700" y="7098743"/>
            <a:ext cx="3764320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Dostęp do bogatej biblioteki filmów oraz innych funkcji społecznościowych w dowolnym miejscu i czasie.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906629" y="6096470"/>
            <a:ext cx="3324096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DLA KAŻDEGO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47093" y="6501092"/>
            <a:ext cx="3683632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Zaprojektowana z myślą o różnorodnych preferencjach filmowych, aplikacja oferuje szeroki wybór gatunków filmów spełniających wymagania dorosłych i młodych.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387" y="2052873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387" y="2950778"/>
            <a:ext cx="2450905" cy="2450905"/>
          </a:xfrm>
          <a:custGeom>
            <a:avLst/>
            <a:gdLst/>
            <a:ahLst/>
            <a:cxnLst/>
            <a:rect l="l" t="t" r="r" b="b"/>
            <a:pathLst>
              <a:path w="2450905" h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7427346" y="2950778"/>
            <a:ext cx="2450905" cy="2450905"/>
          </a:xfrm>
          <a:custGeom>
            <a:avLst/>
            <a:gdLst/>
            <a:ahLst/>
            <a:cxnLst/>
            <a:rect l="l" t="t" r="r" b="b"/>
            <a:pathLst>
              <a:path w="2450905" h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10713168" y="3482977"/>
            <a:ext cx="1880275" cy="1125815"/>
          </a:xfrm>
          <a:custGeom>
            <a:avLst/>
            <a:gdLst/>
            <a:ahLst/>
            <a:cxnLst/>
            <a:rect l="l" t="t" r="r" b="b"/>
            <a:pathLst>
              <a:path w="1880275" h="1125815">
                <a:moveTo>
                  <a:pt x="0" y="0"/>
                </a:moveTo>
                <a:lnTo>
                  <a:pt x="1880276" y="0"/>
                </a:lnTo>
                <a:lnTo>
                  <a:pt x="1880276" y="1125815"/>
                </a:lnTo>
                <a:lnTo>
                  <a:pt x="0" y="1125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38780" y="3195123"/>
            <a:ext cx="1537079" cy="1906454"/>
          </a:xfrm>
          <a:custGeom>
            <a:avLst/>
            <a:gdLst/>
            <a:ahLst/>
            <a:cxnLst/>
            <a:rect l="l" t="t" r="r" b="b"/>
            <a:pathLst>
              <a:path w="1537079" h="1906454">
                <a:moveTo>
                  <a:pt x="0" y="0"/>
                </a:moveTo>
                <a:lnTo>
                  <a:pt x="1537078" y="0"/>
                </a:lnTo>
                <a:lnTo>
                  <a:pt x="1537078" y="1906454"/>
                </a:lnTo>
                <a:lnTo>
                  <a:pt x="0" y="190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28361" y="2790727"/>
            <a:ext cx="3123252" cy="2510314"/>
          </a:xfrm>
          <a:custGeom>
            <a:avLst/>
            <a:gdLst/>
            <a:ahLst/>
            <a:cxnLst/>
            <a:rect l="l" t="t" r="r" b="b"/>
            <a:pathLst>
              <a:path w="3123252" h="2510314">
                <a:moveTo>
                  <a:pt x="0" y="0"/>
                </a:moveTo>
                <a:lnTo>
                  <a:pt x="3123252" y="0"/>
                </a:lnTo>
                <a:lnTo>
                  <a:pt x="3123252" y="2510314"/>
                </a:lnTo>
                <a:lnTo>
                  <a:pt x="0" y="25103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9864" y="709221"/>
            <a:ext cx="14150034" cy="107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06/15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4268" y="5673546"/>
            <a:ext cx="2953731" cy="4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FLUTTERFLOW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933" y="5463996"/>
            <a:ext cx="2953731" cy="88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FIREBASE &amp; FIRECLOUD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47067" y="5673546"/>
            <a:ext cx="2887931" cy="4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SUKCES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272268" y="-824444"/>
            <a:ext cx="2749245" cy="3196796"/>
          </a:xfrm>
          <a:custGeom>
            <a:avLst/>
            <a:gdLst/>
            <a:ahLst/>
            <a:cxnLst/>
            <a:rect l="l" t="t" r="r" b="b"/>
            <a:pathLst>
              <a:path w="2749245" h="3196796">
                <a:moveTo>
                  <a:pt x="0" y="0"/>
                </a:moveTo>
                <a:lnTo>
                  <a:pt x="2749244" y="0"/>
                </a:lnTo>
                <a:lnTo>
                  <a:pt x="2749244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39993" y="-350802"/>
            <a:ext cx="2745249" cy="3196796"/>
          </a:xfrm>
          <a:custGeom>
            <a:avLst/>
            <a:gdLst/>
            <a:ahLst/>
            <a:cxnLst/>
            <a:rect l="l" t="t" r="r" b="b"/>
            <a:pathLst>
              <a:path w="2745249" h="3196796">
                <a:moveTo>
                  <a:pt x="0" y="0"/>
                </a:moveTo>
                <a:lnTo>
                  <a:pt x="2745248" y="0"/>
                </a:lnTo>
                <a:lnTo>
                  <a:pt x="2745248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9864" y="6463104"/>
            <a:ext cx="14435134" cy="311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Projekt wykorzystuje Flutterflow do szybkiego tworzenia interfejsu aplikacji mobilnej. Główny framework to Flutter z językiem Dart. Integracja z Firebase umożliwia efektywne zarządzanie danymi, autentykację, przechowywanie informacji i synchronizację w czasie rzeczywistym. Firecloud jako platforma przechowywania danych w chmurze zapewnia skalowalność i elastyczność. Te technologie razem tworzą solidne fundamenty dla efektywnego projektu aplikacji mobilnej.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628706" y="6510729"/>
            <a:ext cx="2749245" cy="3196796"/>
          </a:xfrm>
          <a:custGeom>
            <a:avLst/>
            <a:gdLst/>
            <a:ahLst/>
            <a:cxnLst/>
            <a:rect l="l" t="t" r="r" b="b"/>
            <a:pathLst>
              <a:path w="2749245" h="3196796">
                <a:moveTo>
                  <a:pt x="0" y="0"/>
                </a:moveTo>
                <a:lnTo>
                  <a:pt x="2749245" y="0"/>
                </a:lnTo>
                <a:lnTo>
                  <a:pt x="2749245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160981" y="6984371"/>
            <a:ext cx="2745249" cy="3196796"/>
          </a:xfrm>
          <a:custGeom>
            <a:avLst/>
            <a:gdLst/>
            <a:ahLst/>
            <a:cxnLst/>
            <a:rect l="l" t="t" r="r" b="b"/>
            <a:pathLst>
              <a:path w="2745249" h="3196796">
                <a:moveTo>
                  <a:pt x="0" y="0"/>
                </a:moveTo>
                <a:lnTo>
                  <a:pt x="2745249" y="0"/>
                </a:lnTo>
                <a:lnTo>
                  <a:pt x="2745249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64329" y="-246535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09382" y="221154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62475" y="4424674"/>
            <a:ext cx="4903670" cy="3937113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3585" b="-1428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789527" y="5437757"/>
            <a:ext cx="1907923" cy="1907923"/>
          </a:xfrm>
          <a:custGeom>
            <a:avLst/>
            <a:gdLst/>
            <a:ahLst/>
            <a:cxnLst/>
            <a:rect l="l" t="t" r="r" b="b"/>
            <a:pathLst>
              <a:path w="1907923" h="1907923">
                <a:moveTo>
                  <a:pt x="0" y="0"/>
                </a:moveTo>
                <a:lnTo>
                  <a:pt x="1907924" y="0"/>
                </a:lnTo>
                <a:lnTo>
                  <a:pt x="1907924" y="1907924"/>
                </a:lnTo>
                <a:lnTo>
                  <a:pt x="0" y="1907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74451" y="2942308"/>
            <a:ext cx="1538077" cy="1907923"/>
          </a:xfrm>
          <a:custGeom>
            <a:avLst/>
            <a:gdLst/>
            <a:ahLst/>
            <a:cxnLst/>
            <a:rect l="l" t="t" r="r" b="b"/>
            <a:pathLst>
              <a:path w="1538077" h="1907923">
                <a:moveTo>
                  <a:pt x="0" y="0"/>
                </a:moveTo>
                <a:lnTo>
                  <a:pt x="1538077" y="0"/>
                </a:lnTo>
                <a:lnTo>
                  <a:pt x="1538077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89527" y="7936231"/>
            <a:ext cx="1907923" cy="1907923"/>
          </a:xfrm>
          <a:custGeom>
            <a:avLst/>
            <a:gdLst/>
            <a:ahLst/>
            <a:cxnLst/>
            <a:rect l="l" t="t" r="r" b="b"/>
            <a:pathLst>
              <a:path w="1907923" h="1907923">
                <a:moveTo>
                  <a:pt x="0" y="0"/>
                </a:moveTo>
                <a:lnTo>
                  <a:pt x="1907924" y="0"/>
                </a:lnTo>
                <a:lnTo>
                  <a:pt x="1907924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51015" y="533355"/>
            <a:ext cx="12023813" cy="203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- FLUTTERFLOW 07/15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793327" y="4002081"/>
            <a:ext cx="1945643" cy="18838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11023400" y="6312295"/>
            <a:ext cx="1630131" cy="2500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10842164" y="6815027"/>
            <a:ext cx="1867971" cy="17926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4704826" y="2942308"/>
            <a:ext cx="395529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FRAMEWORK FLUTTER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87347" y="5036741"/>
            <a:ext cx="2168831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JĘZYK DART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82146" y="7749669"/>
            <a:ext cx="407797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INTERFEJS DRAG &amp; DROP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8062" y="3413582"/>
            <a:ext cx="7942063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Flutterflow bazuje na wydajnym i elastycznym frameworku Flutter, który umożliwia jednoczesne tworzenie aplikacji dla wielu platform, takich jak Android, iOS, web czy desktop.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8062" y="5512554"/>
            <a:ext cx="7938115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Projektowanie w Flutterflow odbywa się przy użyciu języka Dart. Dart jest wydajnym, obiektowym językiem programowania, który idealnie współpracuje z frameworkiem Flutter, umożliwiając szybki rozwój i łatwą skalowalność aplikacji.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8062" y="8125716"/>
            <a:ext cx="7942063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Interfejs Drag &amp; Drop umożliwia intuicyjne projektowanie interfejsu poprzez przeciąganie i upuszczanie elementów, eliminując potrzebę zaawansowanej wiedzy programistycznej. To narzędzie stawia na prostotę i efektywność w procesie tworzenia aplikacji.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494971" y="-248047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849918" y="219642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082" y="-323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224" y="7823664"/>
            <a:ext cx="3121726" cy="3629914"/>
          </a:xfrm>
          <a:custGeom>
            <a:avLst/>
            <a:gdLst/>
            <a:ahLst/>
            <a:cxnLst/>
            <a:rect l="l" t="t" r="r" b="b"/>
            <a:pathLst>
              <a:path w="3121726" h="3629914">
                <a:moveTo>
                  <a:pt x="0" y="0"/>
                </a:moveTo>
                <a:lnTo>
                  <a:pt x="3121726" y="0"/>
                </a:lnTo>
                <a:lnTo>
                  <a:pt x="3121726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7286" y="8402185"/>
            <a:ext cx="3117189" cy="3629914"/>
          </a:xfrm>
          <a:custGeom>
            <a:avLst/>
            <a:gdLst/>
            <a:ahLst/>
            <a:cxnLst/>
            <a:rect l="l" t="t" r="r" b="b"/>
            <a:pathLst>
              <a:path w="3117189" h="3629914">
                <a:moveTo>
                  <a:pt x="0" y="0"/>
                </a:moveTo>
                <a:lnTo>
                  <a:pt x="3117189" y="0"/>
                </a:lnTo>
                <a:lnTo>
                  <a:pt x="3117189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1858843">
            <a:off x="4381205" y="2475197"/>
            <a:ext cx="3176506" cy="6285263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95" b="-29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1858843">
            <a:off x="994529" y="8115870"/>
            <a:ext cx="3176506" cy="628526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295" b="-29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858843">
            <a:off x="-378531" y="2603811"/>
            <a:ext cx="3176506" cy="6285263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95" b="-295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810631" y="1576438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948801" y="2388073"/>
            <a:ext cx="1736421" cy="1456952"/>
          </a:xfrm>
          <a:custGeom>
            <a:avLst/>
            <a:gdLst/>
            <a:ahLst/>
            <a:cxnLst/>
            <a:rect l="l" t="t" r="r" b="b"/>
            <a:pathLst>
              <a:path w="1736421" h="1456952">
                <a:moveTo>
                  <a:pt x="0" y="0"/>
                </a:moveTo>
                <a:lnTo>
                  <a:pt x="1736421" y="0"/>
                </a:lnTo>
                <a:lnTo>
                  <a:pt x="1736421" y="1456952"/>
                </a:lnTo>
                <a:lnTo>
                  <a:pt x="0" y="1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49" r="-5311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7" name="Freeform 37"/>
          <p:cNvSpPr/>
          <p:nvPr/>
        </p:nvSpPr>
        <p:spPr>
          <a:xfrm>
            <a:off x="8947138" y="421001"/>
            <a:ext cx="1736421" cy="1450975"/>
          </a:xfrm>
          <a:custGeom>
            <a:avLst/>
            <a:gdLst/>
            <a:ahLst/>
            <a:cxnLst/>
            <a:rect l="l" t="t" r="r" b="b"/>
            <a:pathLst>
              <a:path w="1736421" h="1450975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591" r="-2926" b="-390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8" name="Freeform 38"/>
          <p:cNvSpPr/>
          <p:nvPr/>
        </p:nvSpPr>
        <p:spPr>
          <a:xfrm>
            <a:off x="8947138" y="6323852"/>
            <a:ext cx="1736421" cy="1450975"/>
          </a:xfrm>
          <a:custGeom>
            <a:avLst/>
            <a:gdLst/>
            <a:ahLst/>
            <a:cxnLst/>
            <a:rect l="l" t="t" r="r" b="b"/>
            <a:pathLst>
              <a:path w="1736421" h="1450975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356" b="-2356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9" name="Freeform 39"/>
          <p:cNvSpPr/>
          <p:nvPr/>
        </p:nvSpPr>
        <p:spPr>
          <a:xfrm>
            <a:off x="8952126" y="4359375"/>
            <a:ext cx="1733095" cy="1450127"/>
          </a:xfrm>
          <a:custGeom>
            <a:avLst/>
            <a:gdLst/>
            <a:ahLst/>
            <a:cxnLst/>
            <a:rect l="l" t="t" r="r" b="b"/>
            <a:pathLst>
              <a:path w="1733095" h="1450127">
                <a:moveTo>
                  <a:pt x="0" y="0"/>
                </a:moveTo>
                <a:lnTo>
                  <a:pt x="1733096" y="0"/>
                </a:lnTo>
                <a:lnTo>
                  <a:pt x="1733096" y="1450127"/>
                </a:lnTo>
                <a:lnTo>
                  <a:pt x="0" y="14501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776" t="-1339" r="-2160" b="-435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40" name="Freeform 40"/>
          <p:cNvSpPr/>
          <p:nvPr/>
        </p:nvSpPr>
        <p:spPr>
          <a:xfrm>
            <a:off x="8948801" y="8290923"/>
            <a:ext cx="1736421" cy="1523258"/>
          </a:xfrm>
          <a:custGeom>
            <a:avLst/>
            <a:gdLst/>
            <a:ahLst/>
            <a:cxnLst/>
            <a:rect l="l" t="t" r="r" b="b"/>
            <a:pathLst>
              <a:path w="1736421" h="1523258">
                <a:moveTo>
                  <a:pt x="0" y="0"/>
                </a:moveTo>
                <a:lnTo>
                  <a:pt x="1736421" y="0"/>
                </a:lnTo>
                <a:lnTo>
                  <a:pt x="1736421" y="1523258"/>
                </a:lnTo>
                <a:lnTo>
                  <a:pt x="0" y="1523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84" r="-4284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41" name="TextBox 41"/>
          <p:cNvSpPr txBox="1"/>
          <p:nvPr/>
        </p:nvSpPr>
        <p:spPr>
          <a:xfrm>
            <a:off x="810630" y="430526"/>
            <a:ext cx="833336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REALIZACJA APLIKACJI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54415" y="1457551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Blogger Bold"/>
              </a:rPr>
              <a:t>EKRANY GŁÓWNE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83591" y="421001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FILMY/STREAMING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83591" y="773426"/>
            <a:ext cx="71603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na dokonanie zakupu biletu na seans lub dostępu do filmu w postaci streamingu.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83591" y="2234584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RABATY/DOŁADOWANIA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83591" y="2587009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sprawidzić wysokość salda aplikacji oraz doładować je przy pomocy kodu blik lub kodów rabatowych.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83591" y="4497964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ZAKUPY/TRANSAKCJE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83591" y="4850389"/>
            <a:ext cx="71603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sprawdzić wszystkie transakcje konta, aktualne bilety oraz wykupione streamingi.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883591" y="6336782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SHORTS/KKTUBE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83591" y="6689207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przeglądać filmiki użytkowników oraz dodawać własne. Pozwala komentować i likować filmiki.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83591" y="8331492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CZAT/KOMUNIKACJA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83591" y="8683917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komunikować się z innymi użytkownikami aplikacji w czasie rzeczywistym. Pozwala tworzyć zarówno czaty prywatne jak i grupowe.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90957" y="1342679"/>
            <a:ext cx="2656156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08/15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04962" y="-1020721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6" y="0"/>
                </a:lnTo>
                <a:lnTo>
                  <a:pt x="4509356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9662" y="1405244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6959" y="140524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845" y="4603328"/>
            <a:ext cx="2680079" cy="5432593"/>
            <a:chOff x="0" y="0"/>
            <a:chExt cx="93980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2523885" y="4810311"/>
            <a:ext cx="692062" cy="167806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242502" y="2094014"/>
            <a:ext cx="2680079" cy="5432593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11095637" y="7122911"/>
            <a:ext cx="1160319" cy="19671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255956" y="4603328"/>
            <a:ext cx="2680079" cy="5432593"/>
            <a:chOff x="0" y="0"/>
            <a:chExt cx="93980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490" b="-49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269410" y="2094014"/>
            <a:ext cx="2680079" cy="5432593"/>
            <a:chOff x="0" y="0"/>
            <a:chExt cx="93980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0" name="AutoShape 20"/>
          <p:cNvSpPr/>
          <p:nvPr/>
        </p:nvSpPr>
        <p:spPr>
          <a:xfrm flipV="1">
            <a:off x="14235601" y="7526607"/>
            <a:ext cx="2373849" cy="154246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215946" y="2094014"/>
            <a:ext cx="2680079" cy="5432593"/>
            <a:chOff x="0" y="0"/>
            <a:chExt cx="9398000" cy="19050000"/>
          </a:xfrm>
        </p:grpSpPr>
        <p:sp>
          <p:nvSpPr>
            <p:cNvPr id="22" name="Freeform 2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4" name="AutoShape 24"/>
          <p:cNvSpPr/>
          <p:nvPr/>
        </p:nvSpPr>
        <p:spPr>
          <a:xfrm>
            <a:off x="5389638" y="7301422"/>
            <a:ext cx="839410" cy="989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229047" y="4595018"/>
            <a:ext cx="2680079" cy="5432593"/>
            <a:chOff x="0" y="0"/>
            <a:chExt cx="9398000" cy="19050000"/>
          </a:xfrm>
        </p:grpSpPr>
        <p:sp>
          <p:nvSpPr>
            <p:cNvPr id="26" name="Freeform 2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490" b="-490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8" name="AutoShape 28"/>
          <p:cNvSpPr/>
          <p:nvPr/>
        </p:nvSpPr>
        <p:spPr>
          <a:xfrm flipV="1">
            <a:off x="8090230" y="7253527"/>
            <a:ext cx="2435867" cy="251254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TextBox 29"/>
          <p:cNvSpPr txBox="1"/>
          <p:nvPr/>
        </p:nvSpPr>
        <p:spPr>
          <a:xfrm>
            <a:off x="556959" y="383893"/>
            <a:ext cx="1124324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REALIZACJA APLIKACJI</a:t>
            </a:r>
            <a:r>
              <a:rPr lang="pl-PL" sz="5700" dirty="0">
                <a:solidFill>
                  <a:srgbClr val="FFFFFF"/>
                </a:solidFill>
                <a:latin typeface="Blogger Bold"/>
              </a:rPr>
              <a:t> </a:t>
            </a:r>
            <a:r>
              <a:rPr lang="en-US" sz="5700" dirty="0">
                <a:solidFill>
                  <a:srgbClr val="FFFFFF"/>
                </a:solidFill>
                <a:latin typeface="Blogger Bold"/>
              </a:rPr>
              <a:t>09/15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96999" y="1234575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KUPNO BILETU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632</Words>
  <Application>Microsoft Office PowerPoint</Application>
  <PresentationFormat>Niestandardowy</PresentationFormat>
  <Paragraphs>88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2" baseType="lpstr">
      <vt:lpstr>Calibri</vt:lpstr>
      <vt:lpstr>Times New Roman Bold</vt:lpstr>
      <vt:lpstr>Source Sans Pro</vt:lpstr>
      <vt:lpstr>Times New Roman</vt:lpstr>
      <vt:lpstr>Arial</vt:lpstr>
      <vt:lpstr>Blogger 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Prezentacja_Seminarium_1</dc:title>
  <cp:lastModifiedBy>Michał Kaczor</cp:lastModifiedBy>
  <cp:revision>5</cp:revision>
  <dcterms:created xsi:type="dcterms:W3CDTF">2006-08-16T00:00:00Z</dcterms:created>
  <dcterms:modified xsi:type="dcterms:W3CDTF">2024-01-09T14:46:40Z</dcterms:modified>
  <dc:identifier>DAF0JAgdIjs</dc:identifier>
</cp:coreProperties>
</file>